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9" r:id="rId4"/>
    <p:sldId id="266" r:id="rId5"/>
    <p:sldId id="267" r:id="rId6"/>
    <p:sldId id="270" r:id="rId7"/>
    <p:sldId id="273" r:id="rId8"/>
    <p:sldId id="269" r:id="rId9"/>
    <p:sldId id="268" r:id="rId10"/>
    <p:sldId id="275" r:id="rId11"/>
    <p:sldId id="272" r:id="rId12"/>
    <p:sldId id="274" r:id="rId13"/>
    <p:sldId id="271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Добро пожаловать!" id="{E75E278A-FF0E-49A4-B170-79828D63BBAD}">
          <p14:sldIdLst>
            <p14:sldId id="256"/>
          </p14:sldIdLst>
        </p14:section>
        <p14:section name="Design, Impress, Work Together" id="{B9B51309-D148-4332-87C2-07BE32FBCA3B}">
          <p14:sldIdLst>
            <p14:sldId id="259"/>
            <p14:sldId id="266"/>
            <p14:sldId id="267"/>
            <p14:sldId id="270"/>
            <p14:sldId id="273"/>
            <p14:sldId id="269"/>
            <p14:sldId id="268"/>
            <p14:sldId id="275"/>
            <p14:sldId id="272"/>
            <p14:sldId id="274"/>
            <p14:sldId id="271"/>
          </p14:sldIdLst>
        </p14:section>
        <p14:section name="Дополнительные сведения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Автор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D2B4A6"/>
    <a:srgbClr val="734F29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80" autoAdjust="0"/>
  </p:normalViewPr>
  <p:slideViewPr>
    <p:cSldViewPr snapToGrid="0">
      <p:cViewPr varScale="1">
        <p:scale>
          <a:sx n="108" d="100"/>
          <a:sy n="108" d="100"/>
        </p:scale>
        <p:origin x="6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19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8B867-C0E9-4677-A1E6-26A91062B287}" type="datetimeFigureOut">
              <a:rPr lang="ru-RU" smtClean="0"/>
              <a:t>02.10.2016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45933-9244-4FF4-949C-8BEE462098C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760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ru-RU" smtClean="0"/>
              <a:t>02.10.2016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DF61EA0F-A667-4B49-8422-0062BC55E249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t>02.10.2016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t>02.10.2016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t>02.10.2016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t>02.10.2016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t>02.10.2016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Образец текста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Второй уровень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Третий уровень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Четвертый уровень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Образец текста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Второй уровень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Третий уровень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Четвертый уровень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t>02.10.2016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Образец текста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Второй уровень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Третий уровень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Четвертый уровень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Образец текста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Второй уровень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Третий уровень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Четвертый уровень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t>02.10.2016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t>02.10.2016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t>02.10.2016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Образец текста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Второй уровень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Третий уровень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Четвертый уровень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t>02.10.2016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t>02.10.2016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ru-RU" smtClean="0"/>
              <a:t>02.10.2016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>
            <a:noAutofit/>
          </a:bodyPr>
          <a:lstStyle/>
          <a:p>
            <a:pPr algn="l" defTabSz="914400">
              <a:spcBef>
                <a:spcPts val="0"/>
              </a:spcBef>
              <a:buNone/>
            </a:pPr>
            <a:r>
              <a:rPr lang="ru-RU" sz="6600" b="0" i="0" dirty="0" smtClean="0">
                <a:solidFill>
                  <a:schemeClr val="bg1"/>
                </a:solidFill>
                <a:latin typeface="Segoe UI Light"/>
              </a:rPr>
              <a:t>Развитие государственно-частного партнерства в сфере социального обслуживания</a:t>
            </a:r>
            <a:endParaRPr lang="ru-RU" sz="6600" b="0" i="0" dirty="0">
              <a:solidFill>
                <a:schemeClr val="bg1"/>
              </a:solidFill>
              <a:latin typeface="Segoe UI Ligh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10037494" cy="1137793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spcBef>
                <a:spcPts val="6"/>
              </a:spcBef>
              <a:buNone/>
            </a:pPr>
            <a:r>
              <a:rPr lang="ru-RU" sz="4000" b="0" i="0" dirty="0" smtClean="0">
                <a:solidFill>
                  <a:srgbClr val="D24726"/>
                </a:solidFill>
                <a:latin typeface="Segoe UI Light"/>
              </a:rPr>
              <a:t>Первый опыт. Вызовы. Проблемы. Решения.</a:t>
            </a:r>
            <a:endParaRPr lang="ru-RU" sz="4000" b="0" i="0" dirty="0">
              <a:solidFill>
                <a:srgbClr val="D24726"/>
              </a:solidFill>
              <a:latin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Мы </a:t>
            </a:r>
            <a:r>
              <a:rPr lang="ru-RU" b="1" dirty="0" smtClean="0"/>
              <a:t>предложили и согласовали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93059" y="1828799"/>
            <a:ext cx="3281082" cy="424927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1.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Перевод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функций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младшего медицинского персонала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во всех стационарных учреждениях в режим внешнего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исполнения</a:t>
            </a:r>
            <a:endParaRPr lang="ru-RU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49271" y="1909481"/>
            <a:ext cx="4114800" cy="416859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2.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Перевод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до 40 процентов отделений социального обслуживания на дому в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территориальных центрах социального обслуж</a:t>
            </a:r>
            <a:r>
              <a:rPr lang="ru-RU" sz="2400" b="1" dirty="0">
                <a:solidFill>
                  <a:srgbClr val="C00000"/>
                </a:solidFill>
                <a:latin typeface="+mj-lt"/>
              </a:rPr>
              <a:t>и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вания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в режим внешнего исполнения </a:t>
            </a:r>
            <a:endParaRPr lang="ru-RU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25435" y="1909481"/>
            <a:ext cx="3424518" cy="416859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3. Ввести новую систему нормирования труда социальных работников в отделениях социального обслуживания на дому с 01.12.2015 во всех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территориальных центрах социального обслуживания</a:t>
            </a:r>
            <a:endParaRPr lang="ru-RU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22" y="5349128"/>
            <a:ext cx="1856941" cy="145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76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Мы сделали: перевод во внешнее исполнение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9799" y="2210539"/>
            <a:ext cx="4199138" cy="39061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D24726"/>
                </a:solidFill>
              </a:rPr>
              <a:t>1234</a:t>
            </a:r>
          </a:p>
          <a:p>
            <a:pPr algn="ctr"/>
            <a:r>
              <a:rPr lang="ru-RU" sz="4400" dirty="0" smtClean="0">
                <a:solidFill>
                  <a:srgbClr val="D24726"/>
                </a:solidFill>
              </a:rPr>
              <a:t>сотрудника </a:t>
            </a:r>
            <a:endParaRPr lang="ru-RU" sz="4400" dirty="0">
              <a:solidFill>
                <a:srgbClr val="D2472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16388" y="2210539"/>
            <a:ext cx="4527612" cy="3906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D24726"/>
                </a:solidFill>
              </a:rPr>
              <a:t>6578 </a:t>
            </a:r>
            <a:r>
              <a:rPr lang="ru-RU" sz="4400" dirty="0" smtClean="0">
                <a:solidFill>
                  <a:srgbClr val="D24726"/>
                </a:solidFill>
              </a:rPr>
              <a:t>получателей социальных услуг</a:t>
            </a:r>
            <a:endParaRPr lang="ru-RU" sz="4400" dirty="0">
              <a:solidFill>
                <a:srgbClr val="D2472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03798" y="2565648"/>
            <a:ext cx="2814221" cy="3258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D24726"/>
                </a:solidFill>
              </a:rPr>
              <a:t>1,2</a:t>
            </a:r>
          </a:p>
          <a:p>
            <a:pPr algn="ctr"/>
            <a:r>
              <a:rPr lang="ru-RU" sz="4400" dirty="0" smtClean="0">
                <a:solidFill>
                  <a:srgbClr val="D24726"/>
                </a:solidFill>
              </a:rPr>
              <a:t>млрд рублей</a:t>
            </a:r>
            <a:endParaRPr lang="ru-RU" sz="4400" dirty="0">
              <a:solidFill>
                <a:srgbClr val="D247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09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341" y="484094"/>
            <a:ext cx="4925575" cy="5988424"/>
          </a:xfrm>
        </p:spPr>
        <p:txBody>
          <a:bodyPr/>
          <a:lstStyle/>
          <a:p>
            <a:r>
              <a:rPr lang="ru-RU" sz="2000" dirty="0" smtClean="0"/>
              <a:t>Наша </a:t>
            </a:r>
            <a:r>
              <a:rPr lang="ru-RU" sz="2000" dirty="0"/>
              <a:t>программа обозначена в майских указах 2012 года, в посланиях Президента, и мы обязательно будем двигаться по исполнению всех намеченных планов, добиваясь поставленных целей. Конечно же, нужно учитывать все факторы, в том числе и внешнюю конъюнктуру, текущую экономическую конъюнктуру – словом, </a:t>
            </a:r>
            <a:r>
              <a:rPr lang="ru-RU" sz="2000" b="1" u="sng" dirty="0"/>
              <a:t>быть реалистами, прагматиками, не строить замки на песке</a:t>
            </a:r>
            <a:r>
              <a:rPr lang="ru-RU" sz="2000" dirty="0"/>
              <a:t>, – это само собой разумеется. Если этого требуют объективные обстоятельства, </a:t>
            </a:r>
            <a:r>
              <a:rPr lang="ru-RU" sz="2000" b="1" u="sng" dirty="0"/>
              <a:t>нужно искать соответствующие решения исходя из складывающейся обстановки, уточнять приоритеты</a:t>
            </a:r>
            <a:r>
              <a:rPr lang="ru-RU" sz="2000" u="sng" dirty="0"/>
              <a:t>. </a:t>
            </a:r>
            <a:r>
              <a:rPr lang="ru-RU" sz="2000" dirty="0"/>
              <a:t>Это и оправданно, и возможно, и необходимо.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Из выступления Президента России </a:t>
            </a:r>
          </a:p>
          <a:p>
            <a:r>
              <a:rPr lang="ru-RU" dirty="0" smtClean="0"/>
              <a:t>В.В. Путина на конференции Общероссийского Народного Фронта «Форум действия». Москва. 18.11.2014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259" y="5408801"/>
            <a:ext cx="1059236" cy="10592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447" y="5535705"/>
            <a:ext cx="1500094" cy="112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28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43435"/>
            <a:ext cx="5253317" cy="4875455"/>
          </a:xfrm>
        </p:spPr>
        <p:txBody>
          <a:bodyPr/>
          <a:lstStyle/>
          <a:p>
            <a:r>
              <a:rPr lang="ru-RU" dirty="0" smtClean="0"/>
              <a:t>Получатели</a:t>
            </a:r>
            <a:br>
              <a:rPr lang="ru-RU" dirty="0" smtClean="0"/>
            </a:br>
            <a:r>
              <a:rPr lang="ru-RU" dirty="0" smtClean="0"/>
              <a:t>социальных услуг, получавшие социальные услуги на 1 января 2015 г. 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62917" y="1730188"/>
            <a:ext cx="6239435" cy="346037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Включение ИППСУ в договорные отношения:</a:t>
            </a:r>
          </a:p>
          <a:p>
            <a:r>
              <a:rPr lang="ru-RU" dirty="0" smtClean="0"/>
              <a:t>обеспечиваем индивидуализацию нуждаемости;</a:t>
            </a:r>
          </a:p>
          <a:p>
            <a:r>
              <a:rPr lang="ru-RU" dirty="0" smtClean="0"/>
              <a:t>юридически обосновываем нагрузку социальных работников.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18890"/>
            <a:ext cx="2380724" cy="183910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723528" y="385482"/>
            <a:ext cx="4778189" cy="914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до 1 декабря 2015 года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65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7553" y="2070847"/>
            <a:ext cx="4979363" cy="2689411"/>
          </a:xfrm>
        </p:spPr>
        <p:txBody>
          <a:bodyPr/>
          <a:lstStyle/>
          <a:p>
            <a:r>
              <a:rPr lang="ru-RU" dirty="0" smtClean="0"/>
              <a:t>Детализация стандартов оказания социальных услуг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665694" y="1906245"/>
            <a:ext cx="6526306" cy="3266390"/>
          </a:xfrm>
        </p:spPr>
        <p:txBody>
          <a:bodyPr>
            <a:normAutofit/>
          </a:bodyPr>
          <a:lstStyle/>
          <a:p>
            <a:r>
              <a:rPr lang="ru-RU" b="1" dirty="0" smtClean="0"/>
              <a:t>ЧТО</a:t>
            </a:r>
            <a:r>
              <a:rPr lang="ru-RU" dirty="0" smtClean="0"/>
              <a:t> мы предлагаем потребителю, </a:t>
            </a:r>
          </a:p>
          <a:p>
            <a:r>
              <a:rPr lang="ru-RU" b="1" dirty="0" smtClean="0"/>
              <a:t>КАК</a:t>
            </a:r>
            <a:r>
              <a:rPr lang="ru-RU" dirty="0" smtClean="0"/>
              <a:t> оцениваем качество услуг, </a:t>
            </a:r>
          </a:p>
          <a:p>
            <a:r>
              <a:rPr lang="ru-RU" b="1" dirty="0" smtClean="0"/>
              <a:t>ЧТО</a:t>
            </a:r>
            <a:r>
              <a:rPr lang="ru-RU" dirty="0" smtClean="0"/>
              <a:t> требовать с социального работника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37765" cy="190624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3341"/>
            <a:ext cx="1775012" cy="186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19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225" y="1685366"/>
            <a:ext cx="5405716" cy="3191434"/>
          </a:xfrm>
        </p:spPr>
        <p:txBody>
          <a:bodyPr/>
          <a:lstStyle/>
          <a:p>
            <a:r>
              <a:rPr lang="ru-RU" sz="3600" b="1" dirty="0" smtClean="0"/>
              <a:t>Несогласованность </a:t>
            </a:r>
            <a:br>
              <a:rPr lang="ru-RU" sz="3600" b="1" dirty="0" smtClean="0"/>
            </a:br>
            <a:r>
              <a:rPr lang="ru-RU" sz="3600" b="1" dirty="0" smtClean="0"/>
              <a:t>120-ФЗ, 181-ФЗ и 442-ФЗ</a:t>
            </a:r>
            <a:endParaRPr lang="ru-RU" sz="36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0518" y="1748118"/>
            <a:ext cx="6481482" cy="3478306"/>
          </a:xfrm>
        </p:spPr>
        <p:txBody>
          <a:bodyPr>
            <a:normAutofit lnSpcReduction="10000"/>
          </a:bodyPr>
          <a:lstStyle/>
          <a:p>
            <a:r>
              <a:rPr lang="ru-RU" u="sng" dirty="0" smtClean="0"/>
              <a:t>В трех федеральных законах:</a:t>
            </a:r>
          </a:p>
          <a:p>
            <a:r>
              <a:rPr lang="ru-RU" dirty="0" smtClean="0"/>
              <a:t>ТРИ РАЗНЫЕ формы индивидуальной программы</a:t>
            </a:r>
          </a:p>
          <a:p>
            <a:r>
              <a:rPr lang="ru-RU" dirty="0" smtClean="0"/>
              <a:t>ТРИ РАЗНЫЕ ПРОЦЕДУРЫ оформления индивидуальных программ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06" y="4773704"/>
            <a:ext cx="1990165" cy="199016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717"/>
            <a:ext cx="3368488" cy="244736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6365" y="5481917"/>
            <a:ext cx="1160930" cy="116093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553" y="5479673"/>
            <a:ext cx="1712259" cy="128419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7800" y="5507409"/>
            <a:ext cx="1256460" cy="125646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3894" y="5481917"/>
            <a:ext cx="1259541" cy="125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1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Дорожная карта совершенствования СО в Москве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rgbClr val="C00000"/>
                </a:solidFill>
                <a:latin typeface="+mj-lt"/>
              </a:rPr>
              <a:t>Средняя заработная плата социальная работника, ММП в Москве </a:t>
            </a:r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на конец </a:t>
            </a:r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2016 </a:t>
            </a:r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года </a:t>
            </a:r>
            <a:r>
              <a:rPr lang="ru-RU" sz="2800" dirty="0" smtClean="0">
                <a:solidFill>
                  <a:srgbClr val="C00000"/>
                </a:solidFill>
                <a:latin typeface="+mj-lt"/>
              </a:rPr>
              <a:t>должна составить:</a:t>
            </a:r>
          </a:p>
          <a:p>
            <a:endParaRPr 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6000" b="1" dirty="0" smtClean="0">
                <a:solidFill>
                  <a:srgbClr val="C00000"/>
                </a:solidFill>
                <a:latin typeface="+mj-lt"/>
              </a:rPr>
              <a:t>46380 </a:t>
            </a:r>
            <a:r>
              <a:rPr lang="ru-RU" sz="6000" b="1" dirty="0" smtClean="0">
                <a:solidFill>
                  <a:srgbClr val="C00000"/>
                </a:solidFill>
                <a:latin typeface="+mj-lt"/>
              </a:rPr>
              <a:t>рублей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52520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solidFill>
                  <a:srgbClr val="C00000"/>
                </a:solidFill>
                <a:latin typeface="+mj-lt"/>
              </a:rPr>
              <a:t>Средняя заработная плата социальная </a:t>
            </a:r>
            <a:r>
              <a:rPr lang="ru-RU" sz="2800" dirty="0" smtClean="0">
                <a:solidFill>
                  <a:srgbClr val="C00000"/>
                </a:solidFill>
                <a:latin typeface="+mj-lt"/>
              </a:rPr>
              <a:t>работника, ММП </a:t>
            </a:r>
            <a:r>
              <a:rPr lang="ru-RU" sz="2800" dirty="0">
                <a:solidFill>
                  <a:srgbClr val="C00000"/>
                </a:solidFill>
                <a:latin typeface="+mj-lt"/>
              </a:rPr>
              <a:t>в Москве </a:t>
            </a:r>
            <a:r>
              <a:rPr lang="ru-RU" sz="2800" b="1" dirty="0">
                <a:solidFill>
                  <a:srgbClr val="C00000"/>
                </a:solidFill>
                <a:latin typeface="+mj-lt"/>
              </a:rPr>
              <a:t>на конец </a:t>
            </a:r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2018 </a:t>
            </a:r>
            <a:r>
              <a:rPr lang="ru-RU" sz="2800" b="1" dirty="0">
                <a:solidFill>
                  <a:srgbClr val="C00000"/>
                </a:solidFill>
                <a:latin typeface="+mj-lt"/>
              </a:rPr>
              <a:t>года </a:t>
            </a:r>
            <a:r>
              <a:rPr lang="ru-RU" sz="2800" dirty="0">
                <a:solidFill>
                  <a:srgbClr val="C00000"/>
                </a:solidFill>
                <a:latin typeface="+mj-lt"/>
              </a:rPr>
              <a:t>должна составить:</a:t>
            </a:r>
          </a:p>
          <a:p>
            <a:pPr marL="0" indent="0">
              <a:buNone/>
            </a:pPr>
            <a:endParaRPr 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6000" b="1" dirty="0" smtClean="0">
                <a:solidFill>
                  <a:srgbClr val="C00000"/>
                </a:solidFill>
                <a:latin typeface="+mj-lt"/>
              </a:rPr>
              <a:t>68800 </a:t>
            </a:r>
            <a:r>
              <a:rPr lang="ru-RU" sz="6000" b="1" dirty="0" smtClean="0">
                <a:solidFill>
                  <a:srgbClr val="C00000"/>
                </a:solidFill>
                <a:latin typeface="+mj-lt"/>
              </a:rPr>
              <a:t>рублей</a:t>
            </a:r>
            <a:endParaRPr lang="ru-RU" sz="60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888" y="4841687"/>
            <a:ext cx="2326383" cy="17473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109" y="4871183"/>
            <a:ext cx="2306862" cy="1717876"/>
          </a:xfrm>
          <a:prstGeom prst="rect">
            <a:avLst/>
          </a:prstGeom>
        </p:spPr>
      </p:pic>
      <p:sp>
        <p:nvSpPr>
          <p:cNvPr id="7" name="Стрелка вправо 6"/>
          <p:cNvSpPr/>
          <p:nvPr/>
        </p:nvSpPr>
        <p:spPr>
          <a:xfrm>
            <a:off x="555812" y="3227295"/>
            <a:ext cx="11421035" cy="88750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+mj-lt"/>
              </a:rPr>
              <a:t>При этом объем расходов бюджета на 2015, 2016, 2017, 2018 годы на ОДНОМ УРОВНЕ </a:t>
            </a:r>
            <a:endParaRPr lang="ru-RU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86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Например, стационарное СО. Это только 25 процентов затрат на СО по Москве.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rgbClr val="C00000"/>
                </a:solidFill>
                <a:latin typeface="+mj-lt"/>
              </a:rPr>
              <a:t>Если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в</a:t>
            </a:r>
            <a:r>
              <a:rPr lang="ru-RU" sz="2400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2015, 2016 </a:t>
            </a:r>
            <a:r>
              <a:rPr lang="ru-RU" sz="2400" dirty="0" smtClean="0">
                <a:solidFill>
                  <a:srgbClr val="C00000"/>
                </a:solidFill>
                <a:latin typeface="+mj-lt"/>
              </a:rPr>
              <a:t>годах дополнительных средств не потребуется, учитывая объемы сэкономленных средств за 2013-2015 годы.</a:t>
            </a:r>
            <a:endParaRPr lang="ru-RU" sz="2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C00000"/>
                </a:solidFill>
                <a:latin typeface="+mj-lt"/>
              </a:rPr>
              <a:t>То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в 2017 </a:t>
            </a:r>
            <a:r>
              <a:rPr lang="ru-RU" sz="2400" dirty="0" smtClean="0">
                <a:solidFill>
                  <a:srgbClr val="C00000"/>
                </a:solidFill>
                <a:latin typeface="+mj-lt"/>
              </a:rPr>
              <a:t>году ЕДИНОВРЕМЕННО потребуется ДОПОЛНИТЕЛЬНЫЙ ОБЪЕМ СРЕДСТВ в размере </a:t>
            </a:r>
          </a:p>
          <a:p>
            <a:pPr marL="0" indent="0">
              <a:buNone/>
            </a:pPr>
            <a:r>
              <a:rPr lang="ru-RU" sz="6000" b="1" dirty="0" smtClean="0">
                <a:solidFill>
                  <a:srgbClr val="C00000"/>
                </a:solidFill>
                <a:latin typeface="+mj-lt"/>
              </a:rPr>
              <a:t>2 МЛРД. 700 МЛН. РУБЛЕЙ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4400" dirty="0" smtClean="0">
                <a:solidFill>
                  <a:srgbClr val="C00000"/>
                </a:solidFill>
                <a:latin typeface="+mj-lt"/>
              </a:rPr>
              <a:t>Эти средства НЕ ЗАПЛАНИРОВАНЫ.</a:t>
            </a:r>
            <a:endParaRPr lang="ru-RU" sz="44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9364" y="2283013"/>
            <a:ext cx="1362635" cy="12416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0156" y="3524624"/>
            <a:ext cx="2542394" cy="190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9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Взаимодействие с негосударственным сектором СО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6" y="3406588"/>
            <a:ext cx="4437530" cy="345141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338918" y="1685364"/>
            <a:ext cx="7440705" cy="488576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u="sng" dirty="0" smtClean="0">
                <a:solidFill>
                  <a:srgbClr val="C00000"/>
                </a:solidFill>
                <a:latin typeface="+mj-lt"/>
              </a:rPr>
              <a:t>Нужно определиться:</a:t>
            </a:r>
          </a:p>
          <a:p>
            <a:pPr algn="just"/>
            <a:r>
              <a:rPr lang="ru-RU" sz="2200" b="1" dirty="0" smtClean="0">
                <a:solidFill>
                  <a:srgbClr val="C00000"/>
                </a:solidFill>
                <a:latin typeface="+mj-lt"/>
              </a:rPr>
              <a:t>1)</a:t>
            </a:r>
            <a:r>
              <a:rPr lang="ru-RU" sz="2200" dirty="0" smtClean="0">
                <a:solidFill>
                  <a:srgbClr val="C00000"/>
                </a:solidFill>
                <a:latin typeface="+mj-lt"/>
              </a:rPr>
              <a:t> или мы концентрируемся на 44-ФЗ, </a:t>
            </a:r>
            <a:r>
              <a:rPr lang="ru-RU" sz="2200" b="1" dirty="0" smtClean="0">
                <a:solidFill>
                  <a:srgbClr val="C00000"/>
                </a:solidFill>
                <a:latin typeface="+mj-lt"/>
              </a:rPr>
              <a:t>УПРАВЛЯЯ ПРОЦЕССОМ – ПОКУПАЯ СОЦИАЛЬНУЮ УСЛУГУ </a:t>
            </a:r>
            <a:r>
              <a:rPr lang="ru-RU" sz="2200" dirty="0" smtClean="0">
                <a:solidFill>
                  <a:srgbClr val="C00000"/>
                </a:solidFill>
                <a:latin typeface="+mj-lt"/>
              </a:rPr>
              <a:t>либо через внешнее исполнение от ГБУ, либо изымая объемы государственных заданий на 226 КОСГУ на ДСЗН;</a:t>
            </a:r>
          </a:p>
          <a:p>
            <a:pPr algn="just"/>
            <a:r>
              <a:rPr lang="ru-RU" sz="2200" b="1" dirty="0" smtClean="0">
                <a:solidFill>
                  <a:srgbClr val="C00000"/>
                </a:solidFill>
                <a:latin typeface="+mj-lt"/>
              </a:rPr>
              <a:t>2) </a:t>
            </a:r>
            <a:r>
              <a:rPr lang="ru-RU" sz="2200" dirty="0" smtClean="0">
                <a:solidFill>
                  <a:srgbClr val="C00000"/>
                </a:solidFill>
                <a:latin typeface="+mj-lt"/>
              </a:rPr>
              <a:t>или аккумулируем средства из государственных заданий ГБУ ТЦСО для предоставления компенсаций по 442-ФЗ на 242 КОСГУ на ДСЗН и </a:t>
            </a:r>
            <a:r>
              <a:rPr lang="ru-RU" sz="2200" b="1" dirty="0" smtClean="0">
                <a:solidFill>
                  <a:srgbClr val="C00000"/>
                </a:solidFill>
                <a:latin typeface="+mj-lt"/>
              </a:rPr>
              <a:t>ждем обращений граждан</a:t>
            </a:r>
            <a:r>
              <a:rPr lang="ru-RU" sz="2200" dirty="0" smtClean="0">
                <a:solidFill>
                  <a:srgbClr val="C00000"/>
                </a:solidFill>
                <a:latin typeface="+mj-lt"/>
              </a:rPr>
              <a:t> к негосударственному сектору, сокращая на улицу персонал социальных работников;</a:t>
            </a:r>
          </a:p>
          <a:p>
            <a:pPr algn="just"/>
            <a:r>
              <a:rPr lang="ru-RU" sz="2200" b="1" dirty="0" smtClean="0">
                <a:solidFill>
                  <a:srgbClr val="C00000"/>
                </a:solidFill>
                <a:latin typeface="+mj-lt"/>
              </a:rPr>
              <a:t>3) или: последовательно </a:t>
            </a:r>
            <a:r>
              <a:rPr lang="ru-RU" sz="2200" dirty="0" smtClean="0">
                <a:solidFill>
                  <a:srgbClr val="C00000"/>
                </a:solidFill>
                <a:latin typeface="+mj-lt"/>
              </a:rPr>
              <a:t>трансформируем финансирование государственных заданий в  финансирование по государственному заказу, далее - в финансирование компенсаций-субсидий.</a:t>
            </a:r>
            <a:endParaRPr lang="ru-RU" sz="2200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616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Взаимодействие с негосударственным сектором СО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903692" y="1613647"/>
            <a:ext cx="6526308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+mj-lt"/>
              </a:rPr>
              <a:t>Финансирование по государственным контрактам по 44-ФЗ</a:t>
            </a:r>
            <a:endParaRPr lang="ru-RU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35068" y="3424517"/>
            <a:ext cx="6463555" cy="157778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+mj-lt"/>
              </a:rPr>
              <a:t>Финансирование через предоставление компенсации в рамках субсидии по 442-ФЗ</a:t>
            </a:r>
            <a:endParaRPr lang="ru-RU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5068" y="5271245"/>
            <a:ext cx="6427694" cy="13716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+mj-lt"/>
              </a:rPr>
              <a:t>Финансирование по БК РФ в виде субсидии на поддержку НКО</a:t>
            </a:r>
            <a:endParaRPr lang="ru-RU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510988" y="3083858"/>
            <a:ext cx="3227294" cy="213359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Департамент социальной защиты населения города Москвы</a:t>
            </a:r>
            <a:endParaRPr lang="ru-RU" sz="28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666" y="1613647"/>
            <a:ext cx="1761938" cy="1322280"/>
          </a:xfrm>
          <a:prstGeom prst="rect">
            <a:avLst/>
          </a:prstGeom>
        </p:spPr>
      </p:pic>
      <p:cxnSp>
        <p:nvCxnSpPr>
          <p:cNvPr id="11" name="Прямая со стрелкой 10"/>
          <p:cNvCxnSpPr/>
          <p:nvPr/>
        </p:nvCxnSpPr>
        <p:spPr>
          <a:xfrm flipV="1">
            <a:off x="3738282" y="2268071"/>
            <a:ext cx="116541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8" idx="1"/>
          </p:cNvCxnSpPr>
          <p:nvPr/>
        </p:nvCxnSpPr>
        <p:spPr>
          <a:xfrm>
            <a:off x="3738282" y="4150657"/>
            <a:ext cx="11654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5" idx="1"/>
          </p:cNvCxnSpPr>
          <p:nvPr/>
        </p:nvCxnSpPr>
        <p:spPr>
          <a:xfrm>
            <a:off x="3738282" y="4823012"/>
            <a:ext cx="1196786" cy="11340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08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655" y="2402238"/>
            <a:ext cx="5628442" cy="3243960"/>
          </a:xfrm>
        </p:spPr>
        <p:txBody>
          <a:bodyPr/>
          <a:lstStyle/>
          <a:p>
            <a:r>
              <a:rPr lang="ru-RU" b="1" dirty="0" smtClean="0"/>
              <a:t>Проблемы формирования негосударственного сектора в социальном обслуживании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23308" y="1766656"/>
            <a:ext cx="5776956" cy="3506680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Трудно войти в реестр поставщиков;</a:t>
            </a:r>
          </a:p>
          <a:p>
            <a:pPr marL="514350" indent="-514350">
              <a:buAutoNum type="arabicPeriod"/>
            </a:pPr>
            <a:r>
              <a:rPr lang="ru-RU" dirty="0" smtClean="0"/>
              <a:t>Трудно уложить затраты в тарифы</a:t>
            </a:r>
          </a:p>
          <a:p>
            <a:pPr marL="514350" indent="-514350">
              <a:buAutoNum type="arabicPeriod"/>
            </a:pPr>
            <a:r>
              <a:rPr lang="ru-RU" dirty="0" smtClean="0"/>
              <a:t>Трудно найти кадры</a:t>
            </a:r>
          </a:p>
          <a:p>
            <a:pPr marL="514350" indent="-514350">
              <a:buAutoNum type="arabicPeriod"/>
            </a:pPr>
            <a:r>
              <a:rPr lang="ru-RU" dirty="0" smtClean="0"/>
              <a:t>Трудно найти ориентированных на рынок получателей социальных услуг</a:t>
            </a:r>
          </a:p>
          <a:p>
            <a:pPr marL="514350" indent="-514350">
              <a:buAutoNum type="arabicPeriod"/>
            </a:pPr>
            <a:r>
              <a:rPr lang="ru-RU" dirty="0" smtClean="0"/>
              <a:t>Отсутствует единообразное понимание </a:t>
            </a:r>
            <a:r>
              <a:rPr lang="ru-RU" dirty="0" err="1" smtClean="0"/>
              <a:t>стандарата</a:t>
            </a:r>
            <a:r>
              <a:rPr lang="ru-RU" dirty="0" smtClean="0"/>
              <a:t> социальных услуг</a:t>
            </a:r>
          </a:p>
          <a:p>
            <a:pPr marL="514350" indent="-514350">
              <a:buAutoNum type="arabicPeriod"/>
            </a:pPr>
            <a:r>
              <a:rPr lang="ru-RU" dirty="0" smtClean="0"/>
              <a:t>Негосударственный сектор не интегрирован с системой здравоохранения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50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Добро пожаловать в PowerPoint!</Template>
  <TotalTime>0</TotalTime>
  <Words>558</Words>
  <Application>Microsoft Office PowerPoint</Application>
  <PresentationFormat>Широкоэкранный</PresentationFormat>
  <Paragraphs>60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Segoe UI</vt:lpstr>
      <vt:lpstr>Segoe UI Light</vt:lpstr>
      <vt:lpstr>WelcomeDoc</vt:lpstr>
      <vt:lpstr>Развитие государственно-частного партнерства в сфере социального обслуживания</vt:lpstr>
      <vt:lpstr>Получатели социальных услуг, получавшие социальные услуги на 1 января 2015 г.   </vt:lpstr>
      <vt:lpstr>Детализация стандартов оказания социальных услуг</vt:lpstr>
      <vt:lpstr>Несогласованность  120-ФЗ, 181-ФЗ и 442-ФЗ</vt:lpstr>
      <vt:lpstr>Дорожная карта совершенствования СО в Москве</vt:lpstr>
      <vt:lpstr>Например, стационарное СО. Это только 25 процентов затрат на СО по Москве.</vt:lpstr>
      <vt:lpstr>Взаимодействие с негосударственным сектором СО</vt:lpstr>
      <vt:lpstr>Взаимодействие с негосударственным сектором СО</vt:lpstr>
      <vt:lpstr>Проблемы формирования негосударственного сектора в социальном обслуживании</vt:lpstr>
      <vt:lpstr>Мы предложили и согласовали:</vt:lpstr>
      <vt:lpstr>Мы сделали: перевод во внешнее исполнение</vt:lpstr>
      <vt:lpstr>Наша программа обозначена в майских указах 2012 года, в посланиях Президента, и мы обязательно будем двигаться по исполнению всех намеченных планов, добиваясь поставленных целей. Конечно же, нужно учитывать все факторы, в том числе и внешнюю конъюнктуру, текущую экономическую конъюнктуру – словом, быть реалистами, прагматиками, не строить замки на песке, – это само собой разумеется. Если этого требуют объективные обстоятельства, нужно искать соответствующие решения исходя из складывающейся обстановки, уточнять приоритеты. Это и оправданно, и возможно, и необходимо.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2015-03-28T17:41:19Z</dcterms:created>
  <dcterms:modified xsi:type="dcterms:W3CDTF">2016-10-02T17:45:24Z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